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3"/>
    <p:sldMasterId id="2147483694" r:id="rId4"/>
    <p:sldMasterId id="2147483696" r:id="rId5"/>
    <p:sldMasterId id="2147483658" r:id="rId6"/>
    <p:sldMasterId id="2147483670" r:id="rId7"/>
    <p:sldMasterId id="2147483682" r:id="rId8"/>
  </p:sldMasterIdLst>
  <p:handoutMasterIdLst>
    <p:handoutMasterId r:id="rId18"/>
  </p:handoutMasterIdLst>
  <p:sldIdLst>
    <p:sldId id="256" r:id="rId9"/>
    <p:sldId id="269" r:id="rId10"/>
    <p:sldId id="260" r:id="rId11"/>
    <p:sldId id="505" r:id="rId12"/>
    <p:sldId id="263" r:id="rId13"/>
    <p:sldId id="259" r:id="rId14"/>
    <p:sldId id="265" r:id="rId15"/>
    <p:sldId id="26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376650"/>
    <a:srgbClr val="F26921"/>
    <a:srgbClr val="E6E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4"/>
    <p:restoredTop sz="94719"/>
  </p:normalViewPr>
  <p:slideViewPr>
    <p:cSldViewPr snapToGrid="0">
      <p:cViewPr varScale="1">
        <p:scale>
          <a:sx n="42" d="100"/>
          <a:sy n="42" d="100"/>
        </p:scale>
        <p:origin x="11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9C4CC6-172E-F772-C586-48EE7C4540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FD69E-7674-BF9C-A955-7F9934D6B6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4240C-A7B8-4994-9F2D-4DCAC2A4637A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AF62E-E583-FB6B-5DDC-854B3ADE53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283C0-695E-989A-324E-BCBC39899E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9B5DC-D7EA-469E-B8B8-30034C22A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956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3277E-DEDC-732A-4566-D8BD4BA3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4E5B4-4159-4E4A-944C-9E94017E6B7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D60B3-6D6F-CAC9-7735-8203CD5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F496A-8FD1-8230-B35F-6672B83A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09EC-A6FE-2D45-91B8-87E642DAD7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20FC6F2-755F-2D79-5289-DBDE00C1B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79" y="4033034"/>
            <a:ext cx="7678615" cy="6651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F26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6266F8-7855-2FE5-4C3D-6364ED754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79" y="2365916"/>
            <a:ext cx="8323386" cy="16225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3766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1ED51-F453-A90E-217D-93989552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04948-4DF1-E3E1-11BA-18283B4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7F573-826B-A45C-0735-8BE83770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B9C9-62E8-1802-1106-DC2A0979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70FA-0E30-AA6D-04E4-3CD539B7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3D473-7103-BDF9-2AAA-CA530DBC9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AAFFF-2BF3-128E-3B9F-0512CD26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15CA8-D105-5055-F95D-57A6F3B5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DE29C-3683-9B04-9AE7-FA2F1CD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6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1631-FDF3-4252-94E1-F4788A62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CA923-465E-CFFF-93AB-BA5F3DF99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934D0-3CBF-D3C7-5E14-340A643C7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C2CAD-2922-7D0A-6586-1692122E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21B2E-D9B0-4C1D-39B4-DAF41387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08E4F-4E9D-E865-4B84-341215AB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2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2426-BDAC-C13D-B5D5-85280FDC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6C236-5A48-84C6-A908-1AF8E9442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37D6A-E638-B5D1-6BE7-2D6D8E8F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E8693-2A3F-D256-DE72-3CB618C8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4BBB-C3C3-456B-295A-B6C000CF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3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D410E-D4ED-56C1-39FD-4BD0FAA89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22F0F-4940-1FF5-AD07-99C059004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782C-2C19-4175-32C7-EA0130CE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999BA-622A-7CD3-0A1F-3CBE9D80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2D4D-341B-5674-2615-EBE24164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51600" y="0"/>
            <a:ext cx="5740400" cy="685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4AC1166B-B722-8383-0710-680E081C9D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76800" y="4694400"/>
            <a:ext cx="2815200" cy="216360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00">
                <a:noFill/>
              </a:defRPr>
            </a:lvl1pPr>
            <a:lvl2pPr marL="0" indent="0">
              <a:buNone/>
              <a:defRPr sz="600">
                <a:noFill/>
              </a:defRPr>
            </a:lvl2pPr>
            <a:lvl3pPr marL="0" indent="0">
              <a:buNone/>
              <a:defRPr sz="600">
                <a:noFill/>
              </a:defRPr>
            </a:lvl3pPr>
            <a:lvl4pPr marL="0" indent="0">
              <a:buFont typeface="Arial" panose="020B0604020202020204" pitchFamily="34" charset="0"/>
              <a:buNone/>
              <a:defRPr sz="600">
                <a:noFill/>
              </a:defRPr>
            </a:lvl4pPr>
            <a:lvl5pPr marL="0" indent="0">
              <a:buFont typeface="Arial" panose="020B0604020202020204" pitchFamily="34" charset="0"/>
              <a:buNone/>
              <a:defRPr sz="600">
                <a:noFill/>
              </a:defRPr>
            </a:lvl5pPr>
            <a:lvl6pPr marL="0" indent="0">
              <a:buFont typeface="Arial" panose="020B0604020202020204" pitchFamily="34" charset="0"/>
              <a:buNone/>
              <a:defRPr sz="600">
                <a:noFill/>
              </a:defRPr>
            </a:lvl6pPr>
            <a:lvl7pPr marL="0" indent="0">
              <a:buFont typeface="Arial" panose="020B0604020202020204" pitchFamily="34" charset="0"/>
              <a:buNone/>
              <a:defRPr sz="600">
                <a:noFill/>
              </a:defRPr>
            </a:lvl7pPr>
            <a:lvl8pPr marL="0" indent="0">
              <a:buFont typeface="Arial" panose="020B0604020202020204" pitchFamily="34" charset="0"/>
              <a:buNone/>
              <a:defRPr sz="600">
                <a:noFill/>
              </a:defRPr>
            </a:lvl8pPr>
            <a:lvl9pPr marL="0" indent="0">
              <a:buFont typeface="Arial" panose="020B0604020202020204" pitchFamily="34" charset="0"/>
              <a:buNone/>
              <a:defRPr sz="6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1EC93064-918F-E717-CCEC-4C30073902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3185" y="1508843"/>
            <a:ext cx="5400000" cy="36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through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74018FC-5646-CBFB-20BE-6AE14A47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2911" y="6312081"/>
            <a:ext cx="360000" cy="36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4B01DB-C9B9-A03F-6F23-90EE29E3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85" y="542901"/>
            <a:ext cx="540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7849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5ACC-A4A2-40A3-FFE4-1B95F4D86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E2916-C6EF-F2DE-2953-F44962521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CC4D-A864-ADE2-CFA4-D7D4C52F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67B26-C700-7BB8-A591-4D7E34AA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1B0-D42D-B269-49BF-B19F0C91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5AAD-30FC-B7B5-2625-702109AB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D4B6A-3281-EEE8-9F79-73EC78D6C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555E0-CD4B-511D-5514-B4CD99D5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DC458-EA6F-000D-6318-8567CA98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2A9B6-D1E8-C6A0-D983-A803667F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0C5D-1937-CABA-1D4F-80326208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D9714-034A-413B-C982-C74736FD6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F242-799A-51B4-B6EA-F0740DEA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A3804-38B8-5145-3733-692CD1C1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06261-A17B-9C24-522B-5607763E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8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84C7-30CB-C68B-C903-F778B568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14B3-9495-031F-7774-C8E0952EA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46844-0C2E-2241-5C2F-560A7D50E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A9730-40AF-D278-9297-170A1BA2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47305-471C-359A-3FFC-E6BE236A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4E4DF-6354-62CB-F763-6A3BD2F8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9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3277E-DEDC-732A-4566-D8BD4BA3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44E5B4-4159-4E4A-944C-9E94017E6B7A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D60B3-6D6F-CAC9-7735-8203CD5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F496A-8FD1-8230-B35F-6672B83A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F09EC-A6FE-2D45-91B8-87E642DAD7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20FC6F2-755F-2D79-5289-DBDE00C1B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79" y="4033034"/>
            <a:ext cx="7678615" cy="6651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F26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6266F8-7855-2FE5-4C3D-6364ED754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79" y="2365916"/>
            <a:ext cx="8323386" cy="16225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3766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44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B07F-249E-2AA6-F5B6-333A64A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9E44F-2AEF-BF33-4BAC-3AD7C472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269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60A45-255F-80CA-A524-E19752D32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B7A25-C4B9-4E55-AE54-BE373DBF6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269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2780C-E18B-F96D-DC0E-B6B3CF4DD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81EE4-F3A5-E293-35C0-E63418C9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C3001-3CF7-2971-E5BF-3C2DD211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83A82-C2DC-C8A7-7202-50B536C5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50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5DBC-FE5D-9B71-7AB9-E8E012BF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14025-C6A4-3160-C8A1-7435EA1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78197-3FC9-976C-1F27-99F6E7E9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A43CA-5977-E6BF-6F54-B058D3CC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1ED51-F453-A90E-217D-93989552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04948-4DF1-E3E1-11BA-18283B4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7F573-826B-A45C-0735-8BE83770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6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B9C9-62E8-1802-1106-DC2A0979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70FA-0E30-AA6D-04E4-3CD539B7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3D473-7103-BDF9-2AAA-CA530DBC9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AAFFF-2BF3-128E-3B9F-0512CD26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15CA8-D105-5055-F95D-57A6F3B5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DE29C-3683-9B04-9AE7-FA2F1CD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86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1631-FDF3-4252-94E1-F4788A62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CA923-465E-CFFF-93AB-BA5F3DF99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934D0-3CBF-D3C7-5E14-340A643C7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C2CAD-2922-7D0A-6586-1692122E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21B2E-D9B0-4C1D-39B4-DAF41387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08E4F-4E9D-E865-4B84-341215AB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0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2426-BDAC-C13D-B5D5-85280FDC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6C236-5A48-84C6-A908-1AF8E9442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37D6A-E638-B5D1-6BE7-2D6D8E8F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E8693-2A3F-D256-DE72-3CB618C8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4BBB-C3C3-456B-295A-B6C000CF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3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D410E-D4ED-56C1-39FD-4BD0FAA89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22F0F-4940-1FF5-AD07-99C059004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782C-2C19-4175-32C7-EA0130CE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999BA-622A-7CD3-0A1F-3CBE9D80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2D4D-341B-5674-2615-EBE24164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5ACC-A4A2-40A3-FFE4-1B95F4D86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E2916-C6EF-F2DE-2953-F44962521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CC4D-A864-ADE2-CFA4-D7D4C52F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67B26-C700-7BB8-A591-4D7E34AA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1B0-D42D-B269-49BF-B19F0C91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0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5AAD-30FC-B7B5-2625-702109AB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D4B6A-3281-EEE8-9F79-73EC78D6C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555E0-CD4B-511D-5514-B4CD99D5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DC458-EA6F-000D-6318-8567CA98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2A9B6-D1E8-C6A0-D983-A803667F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4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0C5D-1937-CABA-1D4F-80326208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D9714-034A-413B-C982-C74736FD6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F242-799A-51B4-B6EA-F0740DEA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A3804-38B8-5145-3733-692CD1C1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06261-A17B-9C24-522B-5607763E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3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3277E-DEDC-732A-4566-D8BD4BA3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44E5B4-4159-4E4A-944C-9E94017E6B7A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D60B3-6D6F-CAC9-7735-8203CD5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F496A-8FD1-8230-B35F-6672B83A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F09EC-A6FE-2D45-91B8-87E642DAD7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20FC6F2-755F-2D79-5289-DBDE00C1B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79" y="4033034"/>
            <a:ext cx="7678615" cy="6651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F26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6266F8-7855-2FE5-4C3D-6364ED754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79" y="2365916"/>
            <a:ext cx="8323386" cy="16225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3766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22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84C7-30CB-C68B-C903-F778B568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14B3-9495-031F-7774-C8E0952EA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46844-0C2E-2241-5C2F-560A7D50E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A9730-40AF-D278-9297-170A1BA2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47305-471C-359A-3FFC-E6BE236A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4E4DF-6354-62CB-F763-6A3BD2F8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5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B07F-249E-2AA6-F5B6-333A64A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9E44F-2AEF-BF33-4BAC-3AD7C472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269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60A45-255F-80CA-A524-E19752D32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B7A25-C4B9-4E55-AE54-BE373DBF6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269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2780C-E18B-F96D-DC0E-B6B3CF4DD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81EE4-F3A5-E293-35C0-E63418C9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C3001-3CF7-2971-E5BF-3C2DD211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83A82-C2DC-C8A7-7202-50B536C5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47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5DBC-FE5D-9B71-7AB9-E8E012BF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14025-C6A4-3160-C8A1-7435EA1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78197-3FC9-976C-1F27-99F6E7E9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A43CA-5977-E6BF-6F54-B058D3CC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2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1ED51-F453-A90E-217D-93989552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04948-4DF1-E3E1-11BA-18283B4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7F573-826B-A45C-0735-8BE83770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B9C9-62E8-1802-1106-DC2A0979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70FA-0E30-AA6D-04E4-3CD539B7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3D473-7103-BDF9-2AAA-CA530DBC9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AAFFF-2BF3-128E-3B9F-0512CD26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15CA8-D105-5055-F95D-57A6F3B5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DE29C-3683-9B04-9AE7-FA2F1CD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91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1631-FDF3-4252-94E1-F4788A62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CA923-465E-CFFF-93AB-BA5F3DF99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934D0-3CBF-D3C7-5E14-340A643C7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C2CAD-2922-7D0A-6586-1692122E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21B2E-D9B0-4C1D-39B4-DAF41387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08E4F-4E9D-E865-4B84-341215AB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1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2426-BDAC-C13D-B5D5-85280FDC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6C236-5A48-84C6-A908-1AF8E9442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37D6A-E638-B5D1-6BE7-2D6D8E8F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E8693-2A3F-D256-DE72-3CB618C8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4BBB-C3C3-456B-295A-B6C000CF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1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D410E-D4ED-56C1-39FD-4BD0FAA89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22F0F-4940-1FF5-AD07-99C059004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782C-2C19-4175-32C7-EA0130CE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999BA-622A-7CD3-0A1F-3CBE9D80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2D4D-341B-5674-2615-EBE24164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5ACC-A4A2-40A3-FFE4-1B95F4D86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E2916-C6EF-F2DE-2953-F44962521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CC4D-A864-ADE2-CFA4-D7D4C52F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67B26-C700-7BB8-A591-4D7E34AA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1B0-D42D-B269-49BF-B19F0C91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9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5AAD-30FC-B7B5-2625-702109AB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D4B6A-3281-EEE8-9F79-73EC78D6C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555E0-CD4B-511D-5514-B4CD99D5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DC458-EA6F-000D-6318-8567CA98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2A9B6-D1E8-C6A0-D983-A803667F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5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0C5D-1937-CABA-1D4F-80326208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D9714-034A-413B-C982-C74736FD6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F242-799A-51B4-B6EA-F0740DEA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A3804-38B8-5145-3733-692CD1C1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06261-A17B-9C24-522B-5607763E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1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84C7-30CB-C68B-C903-F778B568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14B3-9495-031F-7774-C8E0952EA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46844-0C2E-2241-5C2F-560A7D50E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A9730-40AF-D278-9297-170A1BA2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47305-471C-359A-3FFC-E6BE236A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4E4DF-6354-62CB-F763-6A3BD2F8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B07F-249E-2AA6-F5B6-333A64A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9E44F-2AEF-BF33-4BAC-3AD7C472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269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60A45-255F-80CA-A524-E19752D32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B7A25-C4B9-4E55-AE54-BE373DBF6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269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2780C-E18B-F96D-DC0E-B6B3CF4DD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81EE4-F3A5-E293-35C0-E63418C9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C3001-3CF7-2971-E5BF-3C2DD211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83A82-C2DC-C8A7-7202-50B536C5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5DBC-FE5D-9B71-7AB9-E8E012BF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14025-C6A4-3160-C8A1-7435EA1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78197-3FC9-976C-1F27-99F6E7E9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A43CA-5977-E6BF-6F54-B058D3CC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6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4C4F7-6BFF-9575-4D57-704CA15C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00630-6776-AD61-CE21-8A377AF2F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2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4C4F7-6BFF-9575-4D57-704CA15C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00630-6776-AD61-CE21-8A377AF2F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4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4C4F7-6BFF-9575-4D57-704CA15C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00630-6776-AD61-CE21-8A377AF2F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5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5D58F-4ADF-CA90-E5D5-6DD2F8CE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CD882-B60E-A8DC-F15F-0306B3CE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A27A-F40D-D034-E663-182E4E94E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B5D9-A852-B7AA-2005-847D08336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7232E-49A5-CCAA-BD09-D7B697B90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66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5D58F-4ADF-CA90-E5D5-6DD2F8CE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CD882-B60E-A8DC-F15F-0306B3CE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A27A-F40D-D034-E663-182E4E94E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B5D9-A852-B7AA-2005-847D08336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7232E-49A5-CCAA-BD09-D7B697B90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3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66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5D58F-4ADF-CA90-E5D5-6DD2F8CE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CD882-B60E-A8DC-F15F-0306B3CE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A27A-F40D-D034-E663-182E4E94E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9147-8F96-FC4F-8028-D8C5E97E1B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B5D9-A852-B7AA-2005-847D08336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7232E-49A5-CCAA-BD09-D7B697B90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7927-8062-1340-AF1A-8D7A99E2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66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05F58D-1EB6-7309-7B00-0293A30E0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Melbourne perspective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A35C3-8FD2-E4E2-5C4F-294DB9B5AB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Global Shipping Update</a:t>
            </a:r>
          </a:p>
        </p:txBody>
      </p:sp>
    </p:spTree>
    <p:extLst>
      <p:ext uri="{BB962C8B-B14F-4D97-AF65-F5344CB8AC3E}">
        <p14:creationId xmlns:p14="http://schemas.microsoft.com/office/powerpoint/2010/main" val="21641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F05640-4640-EA3A-E5ED-03F6D63F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Reefer Export volumes through PoM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513209F-A0B9-E539-E7FB-6666D7CEA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801" y="1891246"/>
            <a:ext cx="5234399" cy="330638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E374A-C97A-C7AD-BA91-BBEE3AB69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1891246"/>
            <a:ext cx="3357956" cy="2068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B0828E-4976-AF39-DF22-5263D4ABD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25" y="4333875"/>
            <a:ext cx="3535065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7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B9C5F8-38EA-89C1-D95E-F9D6C218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market forces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B4E2F4-DDAE-88AF-D043-92A5A5313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12" y="1704734"/>
            <a:ext cx="9145839" cy="3849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5C469D-7A87-D263-73F1-09A975E2C8FB}"/>
              </a:ext>
            </a:extLst>
          </p:cNvPr>
          <p:cNvSpPr txBox="1"/>
          <p:nvPr/>
        </p:nvSpPr>
        <p:spPr>
          <a:xfrm>
            <a:off x="8958418" y="3777742"/>
            <a:ext cx="2476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Santos – Shanghai 28 days 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(via Panama canal)</a:t>
            </a:r>
            <a:endParaRPr lang="en-AU" sz="1200" dirty="0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05D18-0466-92B3-1BA7-6F4F43978E89}"/>
              </a:ext>
            </a:extLst>
          </p:cNvPr>
          <p:cNvSpPr txBox="1"/>
          <p:nvPr/>
        </p:nvSpPr>
        <p:spPr>
          <a:xfrm>
            <a:off x="2873401" y="4484427"/>
            <a:ext cx="270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Durban – Shanghai 14 days</a:t>
            </a:r>
            <a:endParaRPr lang="en-AU" sz="14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A3A2B-D88C-3FD3-1C71-3E5C694B12BC}"/>
              </a:ext>
            </a:extLst>
          </p:cNvPr>
          <p:cNvSpPr txBox="1"/>
          <p:nvPr/>
        </p:nvSpPr>
        <p:spPr>
          <a:xfrm>
            <a:off x="743613" y="3015742"/>
            <a:ext cx="247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Damietta – Shanghai 68 days</a:t>
            </a:r>
            <a:endParaRPr lang="en-AU" sz="14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CB21-8F02-89AC-4F05-6704E26EC2A7}"/>
              </a:ext>
            </a:extLst>
          </p:cNvPr>
          <p:cNvSpPr txBox="1"/>
          <p:nvPr/>
        </p:nvSpPr>
        <p:spPr>
          <a:xfrm>
            <a:off x="3800114" y="5568540"/>
            <a:ext cx="247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Melbourne – Shanghai 21 days</a:t>
            </a:r>
            <a:endParaRPr lang="en-AU" sz="1400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B5130-0047-8056-4B84-CAE864C3F716}"/>
              </a:ext>
            </a:extLst>
          </p:cNvPr>
          <p:cNvSpPr txBox="1"/>
          <p:nvPr/>
        </p:nvSpPr>
        <p:spPr>
          <a:xfrm>
            <a:off x="8959269" y="4300962"/>
            <a:ext cx="2476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Santos – Shanghai 33 -55 days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(via </a:t>
            </a:r>
            <a:r>
              <a:rPr lang="en-US" sz="1200" dirty="0" err="1">
                <a:solidFill>
                  <a:schemeClr val="accent6"/>
                </a:solidFill>
              </a:rPr>
              <a:t>Tanger</a:t>
            </a:r>
            <a:r>
              <a:rPr lang="en-US" sz="1200" dirty="0">
                <a:solidFill>
                  <a:schemeClr val="accent6"/>
                </a:solidFill>
              </a:rPr>
              <a:t> Med or Singapore)</a:t>
            </a:r>
            <a:endParaRPr lang="en-AU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8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89241-DF0A-E66D-D639-A99C7B683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2AA80-1636-4FCC-CD92-AA7F99AC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CF565D-6BE0-7232-E612-1392399F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Container Trade overview</a:t>
            </a:r>
            <a:endParaRPr lang="en-A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7AC6BB-5D11-1581-49AA-1F070127BE5E}"/>
              </a:ext>
            </a:extLst>
          </p:cNvPr>
          <p:cNvSpPr>
            <a:spLocks noChangeAspect="1"/>
          </p:cNvSpPr>
          <p:nvPr/>
        </p:nvSpPr>
        <p:spPr>
          <a:xfrm>
            <a:off x="8662438" y="2247095"/>
            <a:ext cx="810000" cy="81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200" b="1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AAA2</a:t>
            </a:r>
          </a:p>
          <a:p>
            <a:pPr algn="ctr"/>
            <a:r>
              <a:rPr lang="en-US" sz="700" b="1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COSCO, OOCL, PIL, YML</a:t>
            </a:r>
          </a:p>
          <a:p>
            <a:pPr algn="ctr"/>
            <a:endParaRPr lang="en-US" sz="1200" b="1">
              <a:solidFill>
                <a:srgbClr val="13467B">
                  <a:lumMod val="75000"/>
                </a:srgb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E86080-8A38-38F0-3A3C-C0E6DE5BFD83}"/>
              </a:ext>
            </a:extLst>
          </p:cNvPr>
          <p:cNvSpPr>
            <a:spLocks noChangeAspect="1"/>
          </p:cNvSpPr>
          <p:nvPr/>
        </p:nvSpPr>
        <p:spPr>
          <a:xfrm>
            <a:off x="8900353" y="3643189"/>
            <a:ext cx="844199" cy="844199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PANZ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MSK, MSC HLC,CMA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539795-4842-0BE2-E0E8-AFBC0674293C}"/>
              </a:ext>
            </a:extLst>
          </p:cNvPr>
          <p:cNvSpPr>
            <a:spLocks noChangeAspect="1"/>
          </p:cNvSpPr>
          <p:nvPr/>
        </p:nvSpPr>
        <p:spPr>
          <a:xfrm>
            <a:off x="1572969" y="3588555"/>
            <a:ext cx="913088" cy="913780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A3S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OOCL,COSCO, CMA PIL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42FA3E-6A55-AF4C-104F-268EC64ED40F}"/>
              </a:ext>
            </a:extLst>
          </p:cNvPr>
          <p:cNvSpPr>
            <a:spLocks noChangeAspect="1"/>
          </p:cNvSpPr>
          <p:nvPr/>
        </p:nvSpPr>
        <p:spPr>
          <a:xfrm>
            <a:off x="9689607" y="2247579"/>
            <a:ext cx="795600" cy="79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200" b="1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AAA1</a:t>
            </a:r>
          </a:p>
          <a:p>
            <a:pPr algn="ctr"/>
            <a:r>
              <a:rPr lang="en-US" sz="700" b="1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COSCO, OOCL, PIL, YML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81444D-9155-88F7-6363-A2849F280D95}"/>
              </a:ext>
            </a:extLst>
          </p:cNvPr>
          <p:cNvSpPr>
            <a:spLocks noChangeAspect="1"/>
          </p:cNvSpPr>
          <p:nvPr/>
        </p:nvSpPr>
        <p:spPr>
          <a:xfrm>
            <a:off x="2647831" y="4165489"/>
            <a:ext cx="860400" cy="861758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A3N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OOCL, COSCO, CMA, PIL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501202-7005-5032-BD88-637EF0D14A91}"/>
              </a:ext>
            </a:extLst>
          </p:cNvPr>
          <p:cNvSpPr>
            <a:spLocks noChangeAspect="1"/>
          </p:cNvSpPr>
          <p:nvPr/>
        </p:nvSpPr>
        <p:spPr>
          <a:xfrm>
            <a:off x="3682408" y="4634852"/>
            <a:ext cx="1080000" cy="108000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400" b="1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A3C</a:t>
            </a:r>
          </a:p>
          <a:p>
            <a:pPr algn="ctr"/>
            <a:r>
              <a:rPr lang="en-US" sz="900" b="1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OOCL, COSCO, CMA, PIL</a:t>
            </a:r>
          </a:p>
          <a:p>
            <a:pPr algn="ctr"/>
            <a:endParaRPr lang="en-US" sz="1400" b="1" dirty="0">
              <a:solidFill>
                <a:srgbClr val="13467B">
                  <a:lumMod val="75000"/>
                </a:srgb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64A981-7137-6991-AF55-EE5A7F0381CC}"/>
              </a:ext>
            </a:extLst>
          </p:cNvPr>
          <p:cNvSpPr>
            <a:spLocks noChangeAspect="1"/>
          </p:cNvSpPr>
          <p:nvPr/>
        </p:nvSpPr>
        <p:spPr>
          <a:xfrm>
            <a:off x="7990508" y="4162111"/>
            <a:ext cx="827611" cy="827611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OC1</a:t>
            </a:r>
          </a:p>
          <a:p>
            <a:pPr algn="ctr"/>
            <a:r>
              <a:rPr lang="en-US" sz="800" b="1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MSK, HLC, MSC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1111AC-74A6-8690-E2FD-93BD19DB9398}"/>
              </a:ext>
            </a:extLst>
          </p:cNvPr>
          <p:cNvSpPr>
            <a:spLocks noChangeAspect="1"/>
          </p:cNvSpPr>
          <p:nvPr/>
        </p:nvSpPr>
        <p:spPr>
          <a:xfrm>
            <a:off x="8225345" y="5404620"/>
            <a:ext cx="675006" cy="675006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TTZ</a:t>
            </a:r>
          </a:p>
          <a:p>
            <a:pPr algn="ctr"/>
            <a:r>
              <a:rPr lang="en-US" sz="800" b="1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CMA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276DED-E314-6A49-3DCB-B1530EB5C237}"/>
              </a:ext>
            </a:extLst>
          </p:cNvPr>
          <p:cNvSpPr>
            <a:spLocks noChangeAspect="1"/>
          </p:cNvSpPr>
          <p:nvPr/>
        </p:nvSpPr>
        <p:spPr>
          <a:xfrm>
            <a:off x="7414508" y="423685"/>
            <a:ext cx="1152000" cy="115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400" b="1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GAC</a:t>
            </a:r>
          </a:p>
          <a:p>
            <a:pPr algn="ctr"/>
            <a:r>
              <a:rPr lang="en-US" sz="700" b="1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MSK, CMA, HLC, ONE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3446C3-094B-EFA9-CFB9-B55D9BB3F18E}"/>
              </a:ext>
            </a:extLst>
          </p:cNvPr>
          <p:cNvSpPr>
            <a:spLocks noChangeAspect="1"/>
          </p:cNvSpPr>
          <p:nvPr/>
        </p:nvSpPr>
        <p:spPr>
          <a:xfrm>
            <a:off x="5253322" y="1296865"/>
            <a:ext cx="1080000" cy="10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400" b="1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NEMO</a:t>
            </a:r>
          </a:p>
          <a:p>
            <a:pPr algn="ctr"/>
            <a:r>
              <a:rPr lang="en-US" sz="600" b="1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MSC, CMA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93267B-600F-2BAD-4A4B-4B0AAEF689E4}"/>
              </a:ext>
            </a:extLst>
          </p:cNvPr>
          <p:cNvSpPr>
            <a:spLocks noChangeAspect="1"/>
          </p:cNvSpPr>
          <p:nvPr/>
        </p:nvSpPr>
        <p:spPr>
          <a:xfrm>
            <a:off x="1572684" y="4920563"/>
            <a:ext cx="816703" cy="816703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>
              <a:defRPr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CAT</a:t>
            </a:r>
          </a:p>
          <a:p>
            <a:pPr algn="ctr" defTabSz="685800">
              <a:defRPr/>
            </a:pPr>
            <a:r>
              <a:rPr lang="en-US" sz="800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TSL, YML, HLC, PIL, EMC SINO</a:t>
            </a:r>
            <a:endParaRPr lang="en-US" sz="800" dirty="0">
              <a:solidFill>
                <a:schemeClr val="bg1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266C40-D48A-289E-AF04-E6F684022886}"/>
              </a:ext>
            </a:extLst>
          </p:cNvPr>
          <p:cNvSpPr>
            <a:spLocks noChangeAspect="1"/>
          </p:cNvSpPr>
          <p:nvPr/>
        </p:nvSpPr>
        <p:spPr>
          <a:xfrm>
            <a:off x="4943722" y="4119397"/>
            <a:ext cx="849600" cy="850244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400" b="1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NEAX</a:t>
            </a:r>
          </a:p>
          <a:p>
            <a:pPr algn="ctr"/>
            <a:r>
              <a:rPr lang="en-US" sz="1050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HLC,EMC,HMM, ONE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46BE4DE-0FA8-BA62-4444-5A80C74FB05B}"/>
              </a:ext>
            </a:extLst>
          </p:cNvPr>
          <p:cNvSpPr>
            <a:spLocks noChangeAspect="1"/>
          </p:cNvSpPr>
          <p:nvPr/>
        </p:nvSpPr>
        <p:spPr>
          <a:xfrm>
            <a:off x="4626657" y="5668788"/>
            <a:ext cx="878400" cy="878669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200" b="1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PANDA</a:t>
            </a:r>
          </a:p>
          <a:p>
            <a:pPr algn="ctr"/>
            <a:r>
              <a:rPr lang="en-US" sz="1050" b="1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MSC, ZIM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B48DE8-956F-D593-B6B7-A087AA7A0D87}"/>
              </a:ext>
            </a:extLst>
          </p:cNvPr>
          <p:cNvSpPr>
            <a:spLocks noChangeAspect="1"/>
          </p:cNvSpPr>
          <p:nvPr/>
        </p:nvSpPr>
        <p:spPr>
          <a:xfrm>
            <a:off x="2886483" y="5756602"/>
            <a:ext cx="943200" cy="9430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>
              <a:defRPr/>
            </a:pPr>
            <a:r>
              <a:rPr lang="en-US" sz="1200" b="1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DRAGON</a:t>
            </a:r>
          </a:p>
          <a:p>
            <a:pPr algn="ctr" defTabSz="685800">
              <a:defRPr/>
            </a:pPr>
            <a:r>
              <a:rPr lang="en-US" sz="1050" b="1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MSK, ONE</a:t>
            </a:r>
            <a:endParaRPr lang="en-US" sz="1050">
              <a:solidFill>
                <a:srgbClr val="13467B">
                  <a:lumMod val="75000"/>
                </a:srgb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F91989-55B7-E2A3-A407-8F3CD6C1C747}"/>
              </a:ext>
            </a:extLst>
          </p:cNvPr>
          <p:cNvSpPr>
            <a:spLocks noChangeAspect="1"/>
          </p:cNvSpPr>
          <p:nvPr/>
        </p:nvSpPr>
        <p:spPr>
          <a:xfrm>
            <a:off x="9198197" y="1244795"/>
            <a:ext cx="623684" cy="623684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400" b="1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ASAL</a:t>
            </a:r>
          </a:p>
          <a:p>
            <a:pPr algn="ctr"/>
            <a:r>
              <a:rPr lang="en-US" sz="600" b="1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COSCO, OOCL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F3A4E20-F14B-975B-E028-A39CE7F0F13B}"/>
              </a:ext>
            </a:extLst>
          </p:cNvPr>
          <p:cNvSpPr>
            <a:spLocks noChangeAspect="1"/>
          </p:cNvSpPr>
          <p:nvPr/>
        </p:nvSpPr>
        <p:spPr>
          <a:xfrm>
            <a:off x="6508081" y="4596368"/>
            <a:ext cx="443731" cy="4437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600" b="1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SWIRES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FE272E-30FA-2CE5-33BC-F3B8879C082A}"/>
              </a:ext>
            </a:extLst>
          </p:cNvPr>
          <p:cNvSpPr>
            <a:spLocks noChangeAspect="1"/>
          </p:cNvSpPr>
          <p:nvPr/>
        </p:nvSpPr>
        <p:spPr>
          <a:xfrm>
            <a:off x="6504085" y="5404619"/>
            <a:ext cx="443731" cy="4437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100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NPDL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BA35178-8C04-78AE-4BBD-D421BBCBC2B2}"/>
              </a:ext>
            </a:extLst>
          </p:cNvPr>
          <p:cNvSpPr>
            <a:spLocks noChangeAspect="1"/>
          </p:cNvSpPr>
          <p:nvPr/>
        </p:nvSpPr>
        <p:spPr>
          <a:xfrm>
            <a:off x="7425050" y="1797906"/>
            <a:ext cx="941472" cy="9414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200" b="1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MSC CAP </a:t>
            </a:r>
            <a:r>
              <a:rPr lang="en-US" sz="1200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(</a:t>
            </a:r>
            <a:r>
              <a:rPr lang="en-US" sz="1100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import</a:t>
            </a:r>
            <a:r>
              <a:rPr lang="en-US" sz="1200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900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MSC, ZIM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670E08-45BC-8D14-4387-C76941168DA8}"/>
              </a:ext>
            </a:extLst>
          </p:cNvPr>
          <p:cNvSpPr txBox="1"/>
          <p:nvPr/>
        </p:nvSpPr>
        <p:spPr>
          <a:xfrm>
            <a:off x="4568355" y="2839544"/>
            <a:ext cx="979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Europe</a:t>
            </a:r>
            <a:endParaRPr lang="en-AU" sz="1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526BCB-2135-0777-5611-658F67985DCE}"/>
              </a:ext>
            </a:extLst>
          </p:cNvPr>
          <p:cNvSpPr txBox="1"/>
          <p:nvPr/>
        </p:nvSpPr>
        <p:spPr>
          <a:xfrm>
            <a:off x="6398679" y="2823827"/>
            <a:ext cx="16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Southeast Asia</a:t>
            </a:r>
            <a:endParaRPr lang="en-AU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CB095B-EB73-2CD8-A9B9-EDC3BC36F0AD}"/>
              </a:ext>
            </a:extLst>
          </p:cNvPr>
          <p:cNvSpPr txBox="1"/>
          <p:nvPr/>
        </p:nvSpPr>
        <p:spPr>
          <a:xfrm>
            <a:off x="6308410" y="3433833"/>
            <a:ext cx="232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New Zealand / Pacific / Americas</a:t>
            </a:r>
            <a:endParaRPr lang="en-AU" sz="1400" b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865139-E45B-A98F-05B9-B42EC133D1D4}"/>
              </a:ext>
            </a:extLst>
          </p:cNvPr>
          <p:cNvSpPr txBox="1"/>
          <p:nvPr/>
        </p:nvSpPr>
        <p:spPr>
          <a:xfrm>
            <a:off x="4308238" y="3433833"/>
            <a:ext cx="163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China / </a:t>
            </a:r>
          </a:p>
          <a:p>
            <a:r>
              <a:rPr lang="en-US" sz="1400" b="1"/>
              <a:t>Northeast Asia</a:t>
            </a:r>
            <a:endParaRPr lang="en-AU" sz="1400" b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ECE488-829E-8C66-4A31-09756AA9F028}"/>
              </a:ext>
            </a:extLst>
          </p:cNvPr>
          <p:cNvSpPr txBox="1"/>
          <p:nvPr/>
        </p:nvSpPr>
        <p:spPr>
          <a:xfrm>
            <a:off x="778441" y="1429537"/>
            <a:ext cx="1083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DPW</a:t>
            </a:r>
            <a:endParaRPr lang="en-AU" sz="10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389939-1813-8445-972E-C1C316A89AF3}"/>
              </a:ext>
            </a:extLst>
          </p:cNvPr>
          <p:cNvSpPr txBox="1"/>
          <p:nvPr/>
        </p:nvSpPr>
        <p:spPr>
          <a:xfrm>
            <a:off x="778440" y="1644874"/>
            <a:ext cx="773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PATRICK</a:t>
            </a:r>
            <a:endParaRPr lang="en-AU" sz="1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CDBD-6142-1696-13EE-8452670F873D}"/>
              </a:ext>
            </a:extLst>
          </p:cNvPr>
          <p:cNvSpPr txBox="1"/>
          <p:nvPr/>
        </p:nvSpPr>
        <p:spPr>
          <a:xfrm>
            <a:off x="778441" y="1868479"/>
            <a:ext cx="1083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VICT</a:t>
            </a:r>
            <a:endParaRPr lang="en-AU" sz="10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DA7202-2F95-596D-C8C4-549E35A6092E}"/>
              </a:ext>
            </a:extLst>
          </p:cNvPr>
          <p:cNvSpPr>
            <a:spLocks noChangeAspect="1"/>
          </p:cNvSpPr>
          <p:nvPr/>
        </p:nvSpPr>
        <p:spPr>
          <a:xfrm>
            <a:off x="531804" y="1517872"/>
            <a:ext cx="154708" cy="154708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1000" b="1">
              <a:solidFill>
                <a:schemeClr val="bg1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79B5F16-7B6E-D4A0-A6CA-4AE75E88BF59}"/>
              </a:ext>
            </a:extLst>
          </p:cNvPr>
          <p:cNvSpPr>
            <a:spLocks noChangeAspect="1"/>
          </p:cNvSpPr>
          <p:nvPr/>
        </p:nvSpPr>
        <p:spPr>
          <a:xfrm>
            <a:off x="532209" y="1714985"/>
            <a:ext cx="154304" cy="1543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1000" b="1">
              <a:solidFill>
                <a:srgbClr val="13467B">
                  <a:lumMod val="75000"/>
                </a:srgb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BAE0E61-CAA6-ACB4-29A4-2670D082A4C2}"/>
              </a:ext>
            </a:extLst>
          </p:cNvPr>
          <p:cNvSpPr>
            <a:spLocks noChangeAspect="1"/>
          </p:cNvSpPr>
          <p:nvPr/>
        </p:nvSpPr>
        <p:spPr>
          <a:xfrm>
            <a:off x="539544" y="1918873"/>
            <a:ext cx="146968" cy="1469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1000" b="1">
              <a:solidFill>
                <a:srgbClr val="13467B">
                  <a:lumMod val="75000"/>
                </a:srgb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C41892-D089-F94A-871C-1802E97C51D9}"/>
              </a:ext>
            </a:extLst>
          </p:cNvPr>
          <p:cNvSpPr>
            <a:spLocks noChangeAspect="1"/>
          </p:cNvSpPr>
          <p:nvPr/>
        </p:nvSpPr>
        <p:spPr>
          <a:xfrm>
            <a:off x="987563" y="5713306"/>
            <a:ext cx="671109" cy="671109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/>
            <a:r>
              <a:rPr lang="en-US" sz="1200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CA2</a:t>
            </a:r>
          </a:p>
          <a:p>
            <a:pPr algn="ctr" defTabSz="685800"/>
            <a:r>
              <a:rPr lang="en-US" sz="8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TSL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, </a:t>
            </a:r>
            <a:r>
              <a:rPr lang="en-US" sz="8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SEAL, YML,PIL</a:t>
            </a:r>
            <a:endParaRPr lang="en-US" sz="1200" dirty="0">
              <a:solidFill>
                <a:schemeClr val="bg1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E2AA1E-3675-667A-DEF2-777506DC7E6A}"/>
              </a:ext>
            </a:extLst>
          </p:cNvPr>
          <p:cNvSpPr>
            <a:spLocks noChangeAspect="1"/>
          </p:cNvSpPr>
          <p:nvPr/>
        </p:nvSpPr>
        <p:spPr>
          <a:xfrm>
            <a:off x="9257650" y="4827872"/>
            <a:ext cx="704870" cy="704870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PAD</a:t>
            </a:r>
          </a:p>
          <a:p>
            <a:pPr algn="ctr"/>
            <a:r>
              <a:rPr lang="en-US" sz="800" b="1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CMA, MAR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F0BF4FA-7638-CE22-F0E2-D430335B2E08}"/>
              </a:ext>
            </a:extLst>
          </p:cNvPr>
          <p:cNvSpPr>
            <a:spLocks noChangeAspect="1"/>
          </p:cNvSpPr>
          <p:nvPr/>
        </p:nvSpPr>
        <p:spPr>
          <a:xfrm>
            <a:off x="7414508" y="5027247"/>
            <a:ext cx="565379" cy="5653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050" b="1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ANE</a:t>
            </a:r>
          </a:p>
          <a:p>
            <a:pPr algn="ctr"/>
            <a:r>
              <a:rPr lang="en-US" sz="800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COS, OOCL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D029C8D-0487-06B5-8CEA-270676FE62A0}"/>
              </a:ext>
            </a:extLst>
          </p:cNvPr>
          <p:cNvSpPr>
            <a:spLocks noChangeAspect="1"/>
          </p:cNvSpPr>
          <p:nvPr/>
        </p:nvSpPr>
        <p:spPr>
          <a:xfrm>
            <a:off x="3770674" y="2011851"/>
            <a:ext cx="704870" cy="704870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PAD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CMA, MAR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A6A1C5F-205B-6A2C-5714-D26714850C36}"/>
              </a:ext>
            </a:extLst>
          </p:cNvPr>
          <p:cNvCxnSpPr>
            <a:cxnSpLocks/>
          </p:cNvCxnSpPr>
          <p:nvPr/>
        </p:nvCxnSpPr>
        <p:spPr>
          <a:xfrm>
            <a:off x="6096000" y="1173018"/>
            <a:ext cx="0" cy="5283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13589E-C15C-BC37-4142-6981C159EFC6}"/>
              </a:ext>
            </a:extLst>
          </p:cNvPr>
          <p:cNvCxnSpPr>
            <a:cxnSpLocks/>
          </p:cNvCxnSpPr>
          <p:nvPr/>
        </p:nvCxnSpPr>
        <p:spPr>
          <a:xfrm flipV="1">
            <a:off x="686512" y="3420418"/>
            <a:ext cx="10637270" cy="8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2D4284AB-6B97-5360-461B-0021FB009A63}"/>
              </a:ext>
            </a:extLst>
          </p:cNvPr>
          <p:cNvSpPr>
            <a:spLocks noChangeAspect="1"/>
          </p:cNvSpPr>
          <p:nvPr/>
        </p:nvSpPr>
        <p:spPr>
          <a:xfrm>
            <a:off x="7041877" y="5756602"/>
            <a:ext cx="913580" cy="9135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200" b="1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MSC CAP </a:t>
            </a:r>
            <a:r>
              <a:rPr lang="en-US" sz="1200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(</a:t>
            </a:r>
            <a:r>
              <a:rPr lang="en-US" sz="1100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export</a:t>
            </a:r>
            <a:r>
              <a:rPr lang="en-US" sz="1200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900" dirty="0">
                <a:solidFill>
                  <a:srgbClr val="13467B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MSC, ZIM</a:t>
            </a:r>
          </a:p>
        </p:txBody>
      </p:sp>
    </p:spTree>
    <p:extLst>
      <p:ext uri="{BB962C8B-B14F-4D97-AF65-F5344CB8AC3E}">
        <p14:creationId xmlns:p14="http://schemas.microsoft.com/office/powerpoint/2010/main" val="272846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6052BE-6F45-F246-8CBA-6F94CF510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906" y="1436916"/>
            <a:ext cx="4102007" cy="438768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7A27F-1716-E72C-D506-BAACCFC59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56" y="437745"/>
            <a:ext cx="5745838" cy="72850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Transit Times ex Melbourne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20B6E0-01FC-D522-F55A-D2BAA07D8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260843"/>
              </p:ext>
            </p:extLst>
          </p:nvPr>
        </p:nvGraphicFramePr>
        <p:xfrm>
          <a:off x="6096000" y="1436916"/>
          <a:ext cx="4102007" cy="4351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589">
                  <a:extLst>
                    <a:ext uri="{9D8B030D-6E8A-4147-A177-3AD203B41FA5}">
                      <a16:colId xmlns:a16="http://schemas.microsoft.com/office/drawing/2014/main" val="3631236856"/>
                    </a:ext>
                  </a:extLst>
                </a:gridCol>
                <a:gridCol w="641546">
                  <a:extLst>
                    <a:ext uri="{9D8B030D-6E8A-4147-A177-3AD203B41FA5}">
                      <a16:colId xmlns:a16="http://schemas.microsoft.com/office/drawing/2014/main" val="3595381114"/>
                    </a:ext>
                  </a:extLst>
                </a:gridCol>
                <a:gridCol w="466579">
                  <a:extLst>
                    <a:ext uri="{9D8B030D-6E8A-4147-A177-3AD203B41FA5}">
                      <a16:colId xmlns:a16="http://schemas.microsoft.com/office/drawing/2014/main" val="1663055300"/>
                    </a:ext>
                  </a:extLst>
                </a:gridCol>
                <a:gridCol w="466579">
                  <a:extLst>
                    <a:ext uri="{9D8B030D-6E8A-4147-A177-3AD203B41FA5}">
                      <a16:colId xmlns:a16="http://schemas.microsoft.com/office/drawing/2014/main" val="3996627612"/>
                    </a:ext>
                  </a:extLst>
                </a:gridCol>
                <a:gridCol w="709589">
                  <a:extLst>
                    <a:ext uri="{9D8B030D-6E8A-4147-A177-3AD203B41FA5}">
                      <a16:colId xmlns:a16="http://schemas.microsoft.com/office/drawing/2014/main" val="2762176700"/>
                    </a:ext>
                  </a:extLst>
                </a:gridCol>
                <a:gridCol w="641546">
                  <a:extLst>
                    <a:ext uri="{9D8B030D-6E8A-4147-A177-3AD203B41FA5}">
                      <a16:colId xmlns:a16="http://schemas.microsoft.com/office/drawing/2014/main" val="560663250"/>
                    </a:ext>
                  </a:extLst>
                </a:gridCol>
                <a:gridCol w="466579">
                  <a:extLst>
                    <a:ext uri="{9D8B030D-6E8A-4147-A177-3AD203B41FA5}">
                      <a16:colId xmlns:a16="http://schemas.microsoft.com/office/drawing/2014/main" val="1290876669"/>
                    </a:ext>
                  </a:extLst>
                </a:gridCol>
              </a:tblGrid>
              <a:tr h="140946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u="none" strike="noStrike" kern="1200" dirty="0">
                          <a:solidFill>
                            <a:srgbClr val="F794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Qingdao</a:t>
                      </a: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CA2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17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u="none" strike="noStrike" kern="1200" dirty="0">
                          <a:solidFill>
                            <a:srgbClr val="F794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Kaohsiung</a:t>
                      </a: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A3C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18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48473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NEAX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20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CAT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26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713581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DRAGON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22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410891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ZIMPANDA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22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u="none" strike="noStrike" kern="1200" dirty="0">
                          <a:solidFill>
                            <a:srgbClr val="F794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Yokohama</a:t>
                      </a: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A3N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18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46889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A3N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23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28329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MSC 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25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u="none" strike="noStrike" kern="1200" dirty="0">
                          <a:solidFill>
                            <a:srgbClr val="F794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Osaka</a:t>
                      </a: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A3N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19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679718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37660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u="none" strike="noStrike" kern="1200" dirty="0">
                          <a:solidFill>
                            <a:srgbClr val="F794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Shanghai</a:t>
                      </a: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CA2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19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u="none" strike="noStrike" kern="1200" dirty="0">
                          <a:solidFill>
                            <a:srgbClr val="F794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Pusan</a:t>
                      </a: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NEAX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17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22769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MSC 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20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ZIM 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20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51609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A3C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22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A3N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21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349770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NEAX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23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MSC 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23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07463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ZIMPANDA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25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53133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A3N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26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97468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DRAGON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28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84788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CAT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29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39302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44087"/>
                  </a:ext>
                </a:extLst>
              </a:tr>
              <a:tr h="26390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u="none" strike="noStrike" kern="1200" dirty="0">
                          <a:solidFill>
                            <a:srgbClr val="F794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Ningbo</a:t>
                      </a: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A3C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25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 dirty="0">
                          <a:effectLst/>
                        </a:rPr>
                        <a:t>Pearl River Delta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33586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NEAX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25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28238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DRAGON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25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u="none" strike="noStrike" kern="1200" dirty="0">
                          <a:solidFill>
                            <a:srgbClr val="F794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Shekou</a:t>
                      </a: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A3S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18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752256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ZIMPANDA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27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CA2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24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870909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MSC 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29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CAT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33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639546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CAT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31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31047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u="none" strike="noStrike" kern="1200" dirty="0">
                          <a:solidFill>
                            <a:srgbClr val="F794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Yantian</a:t>
                      </a: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NEAX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30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970657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u="none" strike="noStrike" kern="1200" dirty="0">
                          <a:solidFill>
                            <a:srgbClr val="F794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Xiamen</a:t>
                      </a: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A3S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16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DRAGON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32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64452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A3C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19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ZIM 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32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331154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MSC 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33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15985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u="none" strike="noStrike" kern="1200" dirty="0">
                          <a:solidFill>
                            <a:srgbClr val="F794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Hong</a:t>
                      </a:r>
                      <a:r>
                        <a:rPr lang="en-AU" sz="800" u="none" strike="noStrike" dirty="0">
                          <a:effectLst/>
                        </a:rPr>
                        <a:t> </a:t>
                      </a:r>
                      <a:r>
                        <a:rPr lang="en-AU" sz="800" b="1" u="none" strike="noStrike" kern="1200" dirty="0">
                          <a:solidFill>
                            <a:srgbClr val="F794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</a:t>
                      </a: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A3S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17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23447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ZIMPANDA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30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u="none" strike="noStrike" dirty="0">
                          <a:solidFill>
                            <a:srgbClr val="F7941D"/>
                          </a:solidFill>
                          <a:effectLst/>
                        </a:rPr>
                        <a:t>NANSHA</a:t>
                      </a:r>
                      <a:endParaRPr lang="en-AU" sz="800" b="1" i="0" u="none" strike="noStrike" dirty="0">
                        <a:solidFill>
                          <a:srgbClr val="F7941D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 dirty="0">
                          <a:effectLst/>
                        </a:rPr>
                        <a:t>MSC PANDA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23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2516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DRAGON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31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 dirty="0">
                          <a:effectLst/>
                        </a:rPr>
                        <a:t>CA2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26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436"/>
                  </a:ext>
                </a:extLst>
              </a:tr>
              <a:tr h="140946"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MSC 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>
                          <a:effectLst/>
                        </a:rPr>
                        <a:t>33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ZIMPANDA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u="none" strike="noStrike" dirty="0">
                          <a:effectLst/>
                        </a:rPr>
                        <a:t>30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90" marR="7290" marT="729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97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0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B0B884-6CE5-3BA5-9525-BBB77056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CT season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B79A7EA-44F1-D697-74CD-E8B9AF956F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774780"/>
            <a:ext cx="5181600" cy="330843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826EA-333D-DFF1-DE51-783B9DB237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400" b="1" dirty="0"/>
              <a:t>Trends</a:t>
            </a:r>
            <a:r>
              <a:rPr lang="en-AU" sz="1400" dirty="0"/>
              <a:t>:</a:t>
            </a:r>
          </a:p>
          <a:p>
            <a:pPr marL="0" indent="0">
              <a:buNone/>
            </a:pPr>
            <a:r>
              <a:rPr lang="en-AU" sz="1400" dirty="0"/>
              <a:t>	Consolidation of services</a:t>
            </a:r>
          </a:p>
          <a:p>
            <a:pPr marL="0" indent="0">
              <a:buNone/>
            </a:pPr>
            <a:r>
              <a:rPr lang="en-AU" sz="1400" dirty="0"/>
              <a:t>	Larger Vessels</a:t>
            </a:r>
          </a:p>
          <a:p>
            <a:pPr marL="0" indent="0">
              <a:buNone/>
            </a:pPr>
            <a:r>
              <a:rPr lang="en-AU" sz="1400" dirty="0"/>
              <a:t>	Reefer plugs on deck</a:t>
            </a:r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1400" b="1" dirty="0"/>
              <a:t>Terminals</a:t>
            </a:r>
          </a:p>
          <a:p>
            <a:pPr marL="0" indent="0">
              <a:buNone/>
            </a:pPr>
            <a:r>
              <a:rPr lang="en-AU" sz="1400" dirty="0"/>
              <a:t>	Invest in reefer plugs</a:t>
            </a:r>
          </a:p>
          <a:p>
            <a:pPr marL="0" indent="0">
              <a:buNone/>
            </a:pPr>
            <a:r>
              <a:rPr lang="en-AU" sz="1400" dirty="0"/>
              <a:t>	DPW 	1000 plugs</a:t>
            </a:r>
          </a:p>
          <a:p>
            <a:pPr marL="0" indent="0">
              <a:buNone/>
            </a:pPr>
            <a:r>
              <a:rPr lang="en-AU" sz="1400" dirty="0"/>
              <a:t>	Patrick 	1300 plugs</a:t>
            </a:r>
          </a:p>
          <a:p>
            <a:pPr marL="0" indent="0">
              <a:buNone/>
            </a:pPr>
            <a:r>
              <a:rPr lang="en-AU" sz="1400" dirty="0"/>
              <a:t>	VICT 	1175 plugs</a:t>
            </a:r>
          </a:p>
          <a:p>
            <a:pPr marL="0" indent="0">
              <a:buNone/>
            </a:pPr>
            <a:r>
              <a:rPr lang="en-AU" sz="1400" b="1" dirty="0"/>
              <a:t>Depots</a:t>
            </a:r>
          </a:p>
          <a:p>
            <a:pPr marL="0" indent="0">
              <a:buNone/>
            </a:pPr>
            <a:r>
              <a:rPr lang="en-AU" sz="1400" dirty="0"/>
              <a:t>	Invest in generators</a:t>
            </a:r>
          </a:p>
          <a:p>
            <a:pPr marL="0" indent="0">
              <a:buNone/>
            </a:pPr>
            <a:r>
              <a:rPr lang="en-AU" sz="1400" dirty="0"/>
              <a:t>	Working weekends to pre-trip reefers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147EC-0DD7-6230-E777-36CE9DE77AAB}"/>
              </a:ext>
            </a:extLst>
          </p:cNvPr>
          <p:cNvSpPr txBox="1"/>
          <p:nvPr/>
        </p:nvSpPr>
        <p:spPr>
          <a:xfrm>
            <a:off x="838200" y="5437761"/>
            <a:ext cx="540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Book early and be ready to load just in time!</a:t>
            </a:r>
          </a:p>
        </p:txBody>
      </p:sp>
    </p:spTree>
    <p:extLst>
      <p:ext uri="{BB962C8B-B14F-4D97-AF65-F5344CB8AC3E}">
        <p14:creationId xmlns:p14="http://schemas.microsoft.com/office/powerpoint/2010/main" val="74102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3395-104E-179D-DE88-C5FFE15D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8940"/>
          </a:xfrm>
        </p:spPr>
        <p:txBody>
          <a:bodyPr>
            <a:normAutofit/>
          </a:bodyPr>
          <a:lstStyle/>
          <a:p>
            <a:r>
              <a:rPr lang="en-US" sz="2800" dirty="0"/>
              <a:t>Reefer Plugs onboard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4F675-95D7-3B57-A809-F3A8911FF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 shipping lines consolidate services, the number of available reefer slots for CT cargo (protected stow on deck) is reducing as a percentage of slots onboard.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Having Melbourne as a second call will allow Melbourne exporters to use vacant slots out of Sydney.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Reefer platforms onboard have added a “third tier” of reefer slots to mitigate some of the loss!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5ED497-AE95-9CD3-4F2A-2CE281E5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37" y="457200"/>
            <a:ext cx="4905719" cy="55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3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8B07A2-18D6-151B-C807-19EE7CE9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and Equipment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23A778-4471-FE7F-0194-3E22FDD5AA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7941D"/>
                </a:solidFill>
              </a:rPr>
              <a:t>Space</a:t>
            </a:r>
          </a:p>
          <a:p>
            <a:pPr lvl="1"/>
            <a:r>
              <a:rPr lang="en-US" sz="1600" dirty="0"/>
              <a:t>direct calls preferred, or complete protocol before transshipment in Asia.</a:t>
            </a:r>
          </a:p>
          <a:p>
            <a:pPr lvl="1"/>
            <a:r>
              <a:rPr lang="en-US" sz="1600" dirty="0"/>
              <a:t>“friendlies” will route hard frozen cargoes via t/ship ports to allow for citrus to go direct to markets in Japan.</a:t>
            </a:r>
          </a:p>
          <a:p>
            <a:pPr lvl="1"/>
            <a:r>
              <a:rPr lang="en-US" sz="1600" dirty="0"/>
              <a:t>Capacity “on deck” is stable, demand for ‘temperature controlled’ freight is increasing.</a:t>
            </a:r>
          </a:p>
          <a:p>
            <a:pPr lvl="1"/>
            <a:r>
              <a:rPr lang="en-US" sz="1600" dirty="0"/>
              <a:t>Vietnam is no longer a direct call on ZIM service, as such, all Vietnam cargo is to be transshipped.</a:t>
            </a:r>
          </a:p>
          <a:p>
            <a:pPr lvl="1"/>
            <a:r>
              <a:rPr lang="en-US" sz="1600" dirty="0"/>
              <a:t>Free Trade Agreements result in increasing quotas to key target markets </a:t>
            </a:r>
            <a:r>
              <a:rPr lang="en-US" sz="1600"/>
              <a:t>like Indonesia.</a:t>
            </a:r>
            <a:endParaRPr lang="en-US" sz="1600" dirty="0"/>
          </a:p>
          <a:p>
            <a:pPr lvl="1"/>
            <a:r>
              <a:rPr lang="en-US" sz="1600" dirty="0"/>
              <a:t>Japan, Indonesia and Thailand have limited direct calls; space will sell out.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B8B0BB-C5A7-FE31-34D2-FEAA2D45D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7941D"/>
                </a:solidFill>
              </a:rPr>
              <a:t>Equipment</a:t>
            </a:r>
          </a:p>
          <a:p>
            <a:pPr lvl="1"/>
            <a:r>
              <a:rPr lang="en-US" sz="1800" dirty="0">
                <a:solidFill>
                  <a:srgbClr val="F7941D"/>
                </a:solidFill>
              </a:rPr>
              <a:t>Southbound repositioning:</a:t>
            </a:r>
          </a:p>
          <a:p>
            <a:pPr lvl="2"/>
            <a:r>
              <a:rPr lang="en-US" sz="1600" dirty="0"/>
              <a:t>Additional transit time ex Europe means lower equipment availability for repositioning.</a:t>
            </a:r>
          </a:p>
          <a:p>
            <a:pPr lvl="2"/>
            <a:r>
              <a:rPr lang="en-US" sz="1600" dirty="0"/>
              <a:t>Competing with more profitable export markets like central America</a:t>
            </a:r>
          </a:p>
          <a:p>
            <a:pPr lvl="2"/>
            <a:r>
              <a:rPr lang="en-US" sz="1600" dirty="0"/>
              <a:t>Reduced sailings impact space for repositioning</a:t>
            </a:r>
          </a:p>
          <a:p>
            <a:pPr lvl="1"/>
            <a:r>
              <a:rPr lang="en-US" sz="1800" dirty="0">
                <a:solidFill>
                  <a:srgbClr val="F7941D"/>
                </a:solidFill>
              </a:rPr>
              <a:t>Global markets:</a:t>
            </a:r>
          </a:p>
          <a:p>
            <a:pPr lvl="2"/>
            <a:r>
              <a:rPr lang="en-US" sz="1600" dirty="0"/>
              <a:t>Reefer units are limited in supply and shipping lines will ensure that higher paying freight lanes are supplied first.</a:t>
            </a:r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6"/>
                </a:solidFill>
              </a:rPr>
              <a:t>Price and Availability go hand in hand</a:t>
            </a:r>
          </a:p>
        </p:txBody>
      </p:sp>
    </p:spTree>
    <p:extLst>
      <p:ext uri="{BB962C8B-B14F-4D97-AF65-F5344CB8AC3E}">
        <p14:creationId xmlns:p14="http://schemas.microsoft.com/office/powerpoint/2010/main" val="90423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05F58D-1EB6-7309-7B00-0293A30E0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 for your participation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A35C3-8FD2-E4E2-5C4F-294DB9B5AB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6345089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D0FDE83F2D4449E19F3D89DBCA1F9" ma:contentTypeVersion="14" ma:contentTypeDescription="Create a new document." ma:contentTypeScope="" ma:versionID="937ddbc89a013c184a3e14b0d11c3124">
  <xsd:schema xmlns:xsd="http://www.w3.org/2001/XMLSchema" xmlns:xs="http://www.w3.org/2001/XMLSchema" xmlns:p="http://schemas.microsoft.com/office/2006/metadata/properties" xmlns:ns2="14cba2f5-fafb-4ee1-8cfe-67f0e5849fbc" xmlns:ns3="48d373f7-87b3-4008-8b1e-10d11b3b5d1c" targetNamespace="http://schemas.microsoft.com/office/2006/metadata/properties" ma:root="true" ma:fieldsID="0b795c734315fcd85cd6ba5e9ca74f1e" ns2:_="" ns3:_="">
    <xsd:import namespace="14cba2f5-fafb-4ee1-8cfe-67f0e5849fbc"/>
    <xsd:import namespace="48d373f7-87b3-4008-8b1e-10d11b3b5d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ba2f5-fafb-4ee1-8cfe-67f0e5849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373f7-87b3-4008-8b1e-10d11b3b5d1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66b9955-44b6-40d6-b4e1-d75eba18d309}" ma:internalName="TaxCatchAll" ma:showField="CatchAllData" ma:web="48d373f7-87b3-4008-8b1e-10d11b3b5d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611288-42E9-4427-BBD9-B9CF674E23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ba2f5-fafb-4ee1-8cfe-67f0e5849fbc"/>
    <ds:schemaRef ds:uri="48d373f7-87b3-4008-8b1e-10d11b3b5d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072CB-E5A3-4B7E-B390-3FA1BC2F8E4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cbf2ee6-7391-4c03-b07a-3137c8a2243c}" enabled="1" method="Standard" siteId="{ac144e41-8001-48f0-9e1c-170716ed06b6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4113</TotalTime>
  <Words>635</Words>
  <Application>Microsoft Office PowerPoint</Application>
  <PresentationFormat>Widescreen</PresentationFormat>
  <Paragraphs>205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 Narrow</vt:lpstr>
      <vt:lpstr>Arial</vt:lpstr>
      <vt:lpstr>Calibri</vt:lpstr>
      <vt:lpstr>Title Slide</vt:lpstr>
      <vt:lpstr>Title Slide 2</vt:lpstr>
      <vt:lpstr>Title Slide 3</vt:lpstr>
      <vt:lpstr>Content Slide 1</vt:lpstr>
      <vt:lpstr>Content Slide 2</vt:lpstr>
      <vt:lpstr>Content Slide 3</vt:lpstr>
      <vt:lpstr>Global Shipping Update</vt:lpstr>
      <vt:lpstr>Reefer Export volumes through PoM</vt:lpstr>
      <vt:lpstr>Global market forces</vt:lpstr>
      <vt:lpstr>Container Trade overview</vt:lpstr>
      <vt:lpstr>Transit Times ex Melbourne</vt:lpstr>
      <vt:lpstr>Preparing for the CT season</vt:lpstr>
      <vt:lpstr>Reefer Plugs onboard</vt:lpstr>
      <vt:lpstr>Space and Equipment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Goes Here</dc:title>
  <dc:creator>Belle Wangsomnuk</dc:creator>
  <cp:lastModifiedBy>Matt Jones</cp:lastModifiedBy>
  <cp:revision>12</cp:revision>
  <dcterms:created xsi:type="dcterms:W3CDTF">2024-01-17T05:56:29Z</dcterms:created>
  <dcterms:modified xsi:type="dcterms:W3CDTF">2024-03-20T05:06:41Z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1_Office Theme:8\4_Office Theme:5\2_Office Theme:9\3_Office Theme:8</vt:lpwstr>
  </property>
  <property fmtid="{D5CDD505-2E9C-101B-9397-08002B2CF9AE}" pid="3" name="ClassificationContentMarkingHeaderText">
    <vt:lpwstr>Internal use</vt:lpwstr>
  </property>
</Properties>
</file>